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0"/>
    </p:embeddedFont>
    <p:embeddedFont>
      <p:font typeface="Montserrat" panose="00000500000000000000" pitchFamily="2" charset="0"/>
      <p:regular r:id="rId11"/>
      <p:bold r:id="rId12"/>
      <p:italic r:id="rId13"/>
      <p:boldItalic r:id="rId14"/>
    </p:embeddedFont>
    <p:embeddedFont>
      <p:font typeface="Montserrat Light" panose="00000400000000000000" pitchFamily="2" charset="0"/>
      <p:regular r:id="rId15"/>
    </p:embeddedFont>
    <p:embeddedFont>
      <p:font typeface="Nunito Light" pitchFamily="2" charset="0"/>
      <p:regular r:id="rId16"/>
    </p:embeddedFont>
    <p:embeddedFont>
      <p:font typeface="Righteous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c30c8b168a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c30c8b168a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30c8b168a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c30c8b168a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c30c8b168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c30c8b168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c30c8b168a_0_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c30c8b168a_0_5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c30c8b168a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c30c8b168a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c30c8b168a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c30c8b168a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c30c8b168a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c30c8b168a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58400" y="490100"/>
            <a:ext cx="8352975" cy="4231950"/>
            <a:chOff x="358400" y="490100"/>
            <a:chExt cx="8352975" cy="4231950"/>
          </a:xfrm>
        </p:grpSpPr>
        <p:sp>
          <p:nvSpPr>
            <p:cNvPr id="10" name="Google Shape;10;p2"/>
            <p:cNvSpPr/>
            <p:nvPr/>
          </p:nvSpPr>
          <p:spPr>
            <a:xfrm>
              <a:off x="358400" y="4485950"/>
              <a:ext cx="236100" cy="236100"/>
            </a:xfrm>
            <a:prstGeom prst="plaqu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332125" y="490100"/>
              <a:ext cx="294600" cy="294600"/>
            </a:xfrm>
            <a:prstGeom prst="plaqu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533475" y="3995750"/>
              <a:ext cx="177900" cy="177900"/>
            </a:xfrm>
            <a:prstGeom prst="plaqu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857075" y="3995750"/>
            <a:ext cx="25737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13225" y="2408250"/>
            <a:ext cx="4418700" cy="21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4418700" cy="4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37788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284000" y="3308613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2"/>
          </p:nvPr>
        </p:nvSpPr>
        <p:spPr>
          <a:xfrm>
            <a:off x="716550" y="2903234"/>
            <a:ext cx="24744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"/>
          </p:nvPr>
        </p:nvSpPr>
        <p:spPr>
          <a:xfrm>
            <a:off x="716550" y="3357800"/>
            <a:ext cx="2474400" cy="12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3"/>
          </p:nvPr>
        </p:nvSpPr>
        <p:spPr>
          <a:xfrm>
            <a:off x="3334800" y="2903234"/>
            <a:ext cx="24744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4"/>
          </p:nvPr>
        </p:nvSpPr>
        <p:spPr>
          <a:xfrm>
            <a:off x="3334800" y="3357800"/>
            <a:ext cx="2474400" cy="12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5"/>
          </p:nvPr>
        </p:nvSpPr>
        <p:spPr>
          <a:xfrm>
            <a:off x="5953050" y="2903234"/>
            <a:ext cx="24744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6"/>
          </p:nvPr>
        </p:nvSpPr>
        <p:spPr>
          <a:xfrm>
            <a:off x="5953050" y="3357800"/>
            <a:ext cx="2474400" cy="12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7" hasCustomPrompt="1"/>
          </p:nvPr>
        </p:nvSpPr>
        <p:spPr>
          <a:xfrm>
            <a:off x="716550" y="2269400"/>
            <a:ext cx="1143300" cy="62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b="1" i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8" hasCustomPrompt="1"/>
          </p:nvPr>
        </p:nvSpPr>
        <p:spPr>
          <a:xfrm>
            <a:off x="3334800" y="2269400"/>
            <a:ext cx="1143300" cy="62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b="1" i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9" hasCustomPrompt="1"/>
          </p:nvPr>
        </p:nvSpPr>
        <p:spPr>
          <a:xfrm>
            <a:off x="5953050" y="2269400"/>
            <a:ext cx="1129500" cy="62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b="1" i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/>
          <p:nvPr/>
        </p:nvSpPr>
        <p:spPr>
          <a:xfrm>
            <a:off x="8560625" y="312250"/>
            <a:ext cx="358200" cy="358200"/>
          </a:xfrm>
          <a:prstGeom prst="plaqu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304300" y="4454500"/>
            <a:ext cx="221700" cy="2217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8391425" y="646775"/>
            <a:ext cx="169200" cy="1692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215063" y="428650"/>
            <a:ext cx="221700" cy="221700"/>
          </a:xfrm>
          <a:prstGeom prst="plaqu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436763" y="1537375"/>
            <a:ext cx="169200" cy="169200"/>
          </a:xfrm>
          <a:prstGeom prst="plaqu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8697125" y="4676200"/>
            <a:ext cx="221700" cy="221700"/>
          </a:xfrm>
          <a:prstGeom prst="plaqu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8318525" y="684125"/>
            <a:ext cx="294600" cy="294600"/>
          </a:xfrm>
          <a:prstGeom prst="plaqu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374075" y="4687288"/>
            <a:ext cx="177900" cy="1779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8111625" y="506213"/>
            <a:ext cx="177900" cy="1779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8576875" y="4317638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8014575" y="366200"/>
            <a:ext cx="294600" cy="294600"/>
          </a:xfrm>
          <a:prstGeom prst="plaqu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8615125" y="1017713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284825" y="539488"/>
            <a:ext cx="177900" cy="1779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462725" y="4018088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8282275" y="4534550"/>
            <a:ext cx="294600" cy="2946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ubTitle" idx="1"/>
          </p:nvPr>
        </p:nvSpPr>
        <p:spPr>
          <a:xfrm>
            <a:off x="713225" y="1440175"/>
            <a:ext cx="55290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Nunito Light"/>
              <a:buChar char="✦"/>
              <a:defRPr sz="11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/>
          <p:nvPr/>
        </p:nvSpPr>
        <p:spPr>
          <a:xfrm>
            <a:off x="8496500" y="4541475"/>
            <a:ext cx="358200" cy="3582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8496500" y="500075"/>
            <a:ext cx="294600" cy="294600"/>
          </a:xfrm>
          <a:prstGeom prst="plaqu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8253000" y="361588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311475" y="558413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13225" y="3938275"/>
            <a:ext cx="60408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1"/>
          </p:nvPr>
        </p:nvSpPr>
        <p:spPr>
          <a:xfrm>
            <a:off x="713225" y="1810150"/>
            <a:ext cx="6040800" cy="19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439838" y="490100"/>
            <a:ext cx="358200" cy="358200"/>
          </a:xfrm>
          <a:prstGeom prst="plaqu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273750" y="4485950"/>
            <a:ext cx="236100" cy="236100"/>
          </a:xfrm>
          <a:prstGeom prst="plaqu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7"/>
          <p:cNvSpPr/>
          <p:nvPr/>
        </p:nvSpPr>
        <p:spPr>
          <a:xfrm>
            <a:off x="8332125" y="490100"/>
            <a:ext cx="294600" cy="294600"/>
          </a:xfrm>
          <a:prstGeom prst="plaqu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4190000" y="1112538"/>
            <a:ext cx="294600" cy="294600"/>
          </a:xfrm>
          <a:prstGeom prst="plaqu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4905600" y="361600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7324225" y="4468300"/>
            <a:ext cx="294600" cy="2946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7"/>
          <p:cNvSpPr/>
          <p:nvPr/>
        </p:nvSpPr>
        <p:spPr>
          <a:xfrm>
            <a:off x="7117325" y="4445088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7"/>
          <p:cNvSpPr/>
          <p:nvPr/>
        </p:nvSpPr>
        <p:spPr>
          <a:xfrm>
            <a:off x="6517925" y="990675"/>
            <a:ext cx="236100" cy="2361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808713" y="734575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2622550" y="812775"/>
            <a:ext cx="177900" cy="1779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/>
          <p:nvPr/>
        </p:nvSpPr>
        <p:spPr>
          <a:xfrm>
            <a:off x="8533475" y="3995750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subTitle" idx="1"/>
          </p:nvPr>
        </p:nvSpPr>
        <p:spPr>
          <a:xfrm>
            <a:off x="4779999" y="1360525"/>
            <a:ext cx="3644100" cy="32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ubTitle" idx="2"/>
          </p:nvPr>
        </p:nvSpPr>
        <p:spPr>
          <a:xfrm>
            <a:off x="720000" y="1360525"/>
            <a:ext cx="3644100" cy="32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8180300" y="614775"/>
            <a:ext cx="294600" cy="294600"/>
          </a:xfrm>
          <a:prstGeom prst="plaqu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8652800" y="4668163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341625" y="499838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405350" y="4323988"/>
            <a:ext cx="177900" cy="1779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8"/>
          <p:cNvSpPr/>
          <p:nvPr/>
        </p:nvSpPr>
        <p:spPr>
          <a:xfrm>
            <a:off x="8474900" y="397863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713275" y="540000"/>
            <a:ext cx="4991100" cy="13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ubTitle" idx="1"/>
          </p:nvPr>
        </p:nvSpPr>
        <p:spPr>
          <a:xfrm>
            <a:off x="713225" y="1993850"/>
            <a:ext cx="49911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9"/>
          <p:cNvSpPr txBox="1"/>
          <p:nvPr/>
        </p:nvSpPr>
        <p:spPr>
          <a:xfrm>
            <a:off x="713275" y="3337450"/>
            <a:ext cx="38466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This presentation template was created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and includes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283450" y="4604000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9"/>
          <p:cNvSpPr/>
          <p:nvPr/>
        </p:nvSpPr>
        <p:spPr>
          <a:xfrm>
            <a:off x="283450" y="501075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/>
          <p:nvPr/>
        </p:nvSpPr>
        <p:spPr>
          <a:xfrm>
            <a:off x="439838" y="490100"/>
            <a:ext cx="358200" cy="358200"/>
          </a:xfrm>
          <a:prstGeom prst="plaqu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0"/>
          <p:cNvSpPr/>
          <p:nvPr/>
        </p:nvSpPr>
        <p:spPr>
          <a:xfrm>
            <a:off x="273750" y="4485950"/>
            <a:ext cx="236100" cy="236100"/>
          </a:xfrm>
          <a:prstGeom prst="plaqu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0"/>
          <p:cNvSpPr/>
          <p:nvPr/>
        </p:nvSpPr>
        <p:spPr>
          <a:xfrm>
            <a:off x="8332125" y="490100"/>
            <a:ext cx="294600" cy="294600"/>
          </a:xfrm>
          <a:prstGeom prst="plaqu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0"/>
          <p:cNvSpPr/>
          <p:nvPr/>
        </p:nvSpPr>
        <p:spPr>
          <a:xfrm>
            <a:off x="4190000" y="1112538"/>
            <a:ext cx="294600" cy="294600"/>
          </a:xfrm>
          <a:prstGeom prst="plaqu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0"/>
          <p:cNvSpPr/>
          <p:nvPr/>
        </p:nvSpPr>
        <p:spPr>
          <a:xfrm>
            <a:off x="4905600" y="361600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0"/>
          <p:cNvSpPr/>
          <p:nvPr/>
        </p:nvSpPr>
        <p:spPr>
          <a:xfrm>
            <a:off x="7324225" y="4468300"/>
            <a:ext cx="294600" cy="2946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0"/>
          <p:cNvSpPr/>
          <p:nvPr/>
        </p:nvSpPr>
        <p:spPr>
          <a:xfrm>
            <a:off x="7117325" y="4445088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0"/>
          <p:cNvSpPr/>
          <p:nvPr/>
        </p:nvSpPr>
        <p:spPr>
          <a:xfrm>
            <a:off x="6517925" y="990675"/>
            <a:ext cx="236100" cy="2361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0"/>
          <p:cNvSpPr/>
          <p:nvPr/>
        </p:nvSpPr>
        <p:spPr>
          <a:xfrm>
            <a:off x="808713" y="734575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0"/>
          <p:cNvSpPr/>
          <p:nvPr/>
        </p:nvSpPr>
        <p:spPr>
          <a:xfrm>
            <a:off x="2622550" y="812775"/>
            <a:ext cx="177900" cy="1779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0"/>
          <p:cNvSpPr/>
          <p:nvPr/>
        </p:nvSpPr>
        <p:spPr>
          <a:xfrm>
            <a:off x="8533475" y="3995750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13225" y="3856025"/>
            <a:ext cx="4569600" cy="7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539500"/>
            <a:ext cx="20823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 i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5449425" y="3983500"/>
            <a:ext cx="29814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8117075" y="539500"/>
            <a:ext cx="358200" cy="358200"/>
          </a:xfrm>
          <a:prstGeom prst="plaqu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flipH="1">
            <a:off x="8475275" y="4485950"/>
            <a:ext cx="236100" cy="236100"/>
          </a:xfrm>
          <a:prstGeom prst="plaqu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flipH="1">
            <a:off x="443050" y="490100"/>
            <a:ext cx="294600" cy="294600"/>
          </a:xfrm>
          <a:prstGeom prst="plaqu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flipH="1">
            <a:off x="7928500" y="783975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flipH="1">
            <a:off x="358400" y="3995750"/>
            <a:ext cx="177900" cy="1779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/>
          <p:nvPr/>
        </p:nvSpPr>
        <p:spPr>
          <a:xfrm>
            <a:off x="8576875" y="4317638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1"/>
          <p:cNvSpPr/>
          <p:nvPr/>
        </p:nvSpPr>
        <p:spPr>
          <a:xfrm>
            <a:off x="8014575" y="366200"/>
            <a:ext cx="294600" cy="294600"/>
          </a:xfrm>
          <a:prstGeom prst="plaqu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1"/>
          <p:cNvSpPr/>
          <p:nvPr/>
        </p:nvSpPr>
        <p:spPr>
          <a:xfrm>
            <a:off x="8615125" y="1017713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1"/>
          <p:cNvSpPr/>
          <p:nvPr/>
        </p:nvSpPr>
        <p:spPr>
          <a:xfrm>
            <a:off x="284825" y="539488"/>
            <a:ext cx="177900" cy="1779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1"/>
          <p:cNvSpPr/>
          <p:nvPr/>
        </p:nvSpPr>
        <p:spPr>
          <a:xfrm>
            <a:off x="462725" y="4018088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1"/>
          <p:cNvSpPr/>
          <p:nvPr/>
        </p:nvSpPr>
        <p:spPr>
          <a:xfrm>
            <a:off x="8282275" y="4534550"/>
            <a:ext cx="294600" cy="2946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Montserrat Light"/>
              <a:buChar char="✦"/>
              <a:defRPr sz="1100"/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○"/>
              <a:defRPr sz="1100"/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Nunito Light"/>
              <a:buChar char="■"/>
              <a:defRPr sz="1100"/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Nunito Light"/>
              <a:buChar char="●"/>
              <a:defRPr sz="1100"/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Nunito Light"/>
              <a:buChar char="○"/>
              <a:defRPr sz="1100"/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Nunito Light"/>
              <a:buChar char="■"/>
              <a:defRPr sz="1100"/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Nunito Light"/>
              <a:buChar char="●"/>
              <a:defRPr sz="1100"/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Nunito Light"/>
              <a:buChar char="○"/>
              <a:defRPr sz="1100"/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Nunito Light"/>
              <a:buChar char="■"/>
              <a:defRPr sz="1100"/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8477375" y="360400"/>
            <a:ext cx="358200" cy="3582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316625" y="633250"/>
            <a:ext cx="294600" cy="2946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211725" y="380588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8545500" y="4490500"/>
            <a:ext cx="358200" cy="358200"/>
          </a:xfrm>
          <a:prstGeom prst="plaqu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8367600" y="4211113"/>
            <a:ext cx="177900" cy="1779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5362803" y="2652800"/>
            <a:ext cx="3061200" cy="18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713225" y="2652800"/>
            <a:ext cx="3061200" cy="18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5362803" y="2258300"/>
            <a:ext cx="3061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4"/>
          </p:nvPr>
        </p:nvSpPr>
        <p:spPr>
          <a:xfrm>
            <a:off x="713225" y="2258300"/>
            <a:ext cx="3061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8318525" y="684125"/>
            <a:ext cx="294600" cy="2946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8111625" y="506213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303650" y="595500"/>
            <a:ext cx="176400" cy="1764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8430774" y="4427593"/>
            <a:ext cx="176400" cy="1764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8613123" y="4642175"/>
            <a:ext cx="176400" cy="176400"/>
          </a:xfrm>
          <a:prstGeom prst="plaqu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409000" y="445025"/>
            <a:ext cx="294600" cy="294600"/>
          </a:xfrm>
          <a:prstGeom prst="plaqu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8550450" y="392200"/>
            <a:ext cx="294600" cy="294600"/>
          </a:xfrm>
          <a:prstGeom prst="plaqu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8492100" y="4092975"/>
            <a:ext cx="294600" cy="2946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231100" y="4053325"/>
            <a:ext cx="177900" cy="1779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703600" y="318075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8786700" y="778075"/>
            <a:ext cx="177900" cy="1779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20000" y="583400"/>
            <a:ext cx="3773400" cy="1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ubTitle" idx="1"/>
          </p:nvPr>
        </p:nvSpPr>
        <p:spPr>
          <a:xfrm>
            <a:off x="720000" y="1661900"/>
            <a:ext cx="4181700" cy="29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Nunito Light"/>
              <a:buChar char="●"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>
            <a:spLocks noGrp="1"/>
          </p:cNvSpPr>
          <p:nvPr>
            <p:ph type="pic" idx="2"/>
          </p:nvPr>
        </p:nvSpPr>
        <p:spPr>
          <a:xfrm>
            <a:off x="5270550" y="0"/>
            <a:ext cx="3873600" cy="51435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56" name="Google Shape;56;p7"/>
          <p:cNvSpPr/>
          <p:nvPr/>
        </p:nvSpPr>
        <p:spPr>
          <a:xfrm>
            <a:off x="250250" y="434450"/>
            <a:ext cx="177900" cy="1779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301950" y="4485950"/>
            <a:ext cx="236100" cy="236100"/>
          </a:xfrm>
          <a:prstGeom prst="plaqu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10900" cy="1336500"/>
          </a:xfrm>
          <a:prstGeom prst="rect">
            <a:avLst/>
          </a:prstGeom>
          <a:solidFill>
            <a:srgbClr val="FFFFFF">
              <a:alpha val="977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/>
          <p:nvPr/>
        </p:nvSpPr>
        <p:spPr>
          <a:xfrm>
            <a:off x="329350" y="539488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/>
          <p:nvPr/>
        </p:nvSpPr>
        <p:spPr>
          <a:xfrm>
            <a:off x="435225" y="4309400"/>
            <a:ext cx="294600" cy="2946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0"/>
          <p:cNvSpPr/>
          <p:nvPr/>
        </p:nvSpPr>
        <p:spPr>
          <a:xfrm>
            <a:off x="257325" y="4753988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/>
          <p:nvPr/>
        </p:nvSpPr>
        <p:spPr>
          <a:xfrm>
            <a:off x="8430775" y="2779625"/>
            <a:ext cx="294600" cy="294600"/>
          </a:xfrm>
          <a:prstGeom prst="plaqu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0"/>
          <p:cNvSpPr/>
          <p:nvPr/>
        </p:nvSpPr>
        <p:spPr>
          <a:xfrm>
            <a:off x="7951500" y="3972000"/>
            <a:ext cx="294600" cy="2946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8246100" y="4337813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ighteous"/>
              <a:buNone/>
              <a:defRPr sz="40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 idx="2"/>
          </p:nvPr>
        </p:nvSpPr>
        <p:spPr>
          <a:xfrm>
            <a:off x="486900" y="539500"/>
            <a:ext cx="25233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Naomi Carl</a:t>
            </a:r>
            <a:endParaRPr sz="3400"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1"/>
          </p:nvPr>
        </p:nvSpPr>
        <p:spPr>
          <a:xfrm>
            <a:off x="5857075" y="4198150"/>
            <a:ext cx="25737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ASU/NASA Space Grant</a:t>
            </a:r>
            <a:endParaRPr/>
          </a:p>
        </p:txBody>
      </p:sp>
      <p:sp>
        <p:nvSpPr>
          <p:cNvPr id="170" name="Google Shape;170;p23"/>
          <p:cNvSpPr/>
          <p:nvPr/>
        </p:nvSpPr>
        <p:spPr>
          <a:xfrm>
            <a:off x="3010125" y="1136625"/>
            <a:ext cx="358200" cy="3582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3"/>
          <p:cNvSpPr/>
          <p:nvPr/>
        </p:nvSpPr>
        <p:spPr>
          <a:xfrm>
            <a:off x="7696025" y="1672975"/>
            <a:ext cx="236100" cy="236100"/>
          </a:xfrm>
          <a:prstGeom prst="plaqu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3"/>
          <p:cNvSpPr/>
          <p:nvPr/>
        </p:nvSpPr>
        <p:spPr>
          <a:xfrm>
            <a:off x="7232875" y="2638400"/>
            <a:ext cx="358200" cy="3582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3"/>
          <p:cNvSpPr/>
          <p:nvPr/>
        </p:nvSpPr>
        <p:spPr>
          <a:xfrm>
            <a:off x="8430775" y="2841413"/>
            <a:ext cx="294600" cy="294600"/>
          </a:xfrm>
          <a:prstGeom prst="plaqu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3"/>
          <p:cNvSpPr/>
          <p:nvPr/>
        </p:nvSpPr>
        <p:spPr>
          <a:xfrm>
            <a:off x="4905600" y="490100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3"/>
          <p:cNvSpPr/>
          <p:nvPr/>
        </p:nvSpPr>
        <p:spPr>
          <a:xfrm>
            <a:off x="5272000" y="1168413"/>
            <a:ext cx="294600" cy="294600"/>
          </a:xfrm>
          <a:prstGeom prst="plaqu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3"/>
          <p:cNvSpPr/>
          <p:nvPr/>
        </p:nvSpPr>
        <p:spPr>
          <a:xfrm>
            <a:off x="6640700" y="1909075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3"/>
          <p:cNvSpPr/>
          <p:nvPr/>
        </p:nvSpPr>
        <p:spPr>
          <a:xfrm>
            <a:off x="6182825" y="990675"/>
            <a:ext cx="236100" cy="2361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3"/>
          <p:cNvSpPr/>
          <p:nvPr/>
        </p:nvSpPr>
        <p:spPr>
          <a:xfrm>
            <a:off x="7054975" y="490100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3"/>
          <p:cNvSpPr/>
          <p:nvPr/>
        </p:nvSpPr>
        <p:spPr>
          <a:xfrm>
            <a:off x="3815800" y="656950"/>
            <a:ext cx="177900" cy="177900"/>
          </a:xfrm>
          <a:prstGeom prst="plaqu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ctrTitle"/>
          </p:nvPr>
        </p:nvSpPr>
        <p:spPr>
          <a:xfrm>
            <a:off x="387475" y="1567400"/>
            <a:ext cx="5469600" cy="28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/>
              <a:t>STAR FORMATION HISTORY</a:t>
            </a:r>
            <a:r>
              <a:rPr lang="en" sz="6000"/>
              <a:t> OF </a:t>
            </a:r>
            <a:r>
              <a:rPr lang="en" sz="6750" i="1">
                <a:solidFill>
                  <a:schemeClr val="lt2"/>
                </a:solidFill>
              </a:rPr>
              <a:t>NGC 3344</a:t>
            </a:r>
            <a:endParaRPr/>
          </a:p>
        </p:txBody>
      </p:sp>
      <p:sp>
        <p:nvSpPr>
          <p:cNvPr id="181" name="Google Shape;181;p23"/>
          <p:cNvSpPr/>
          <p:nvPr/>
        </p:nvSpPr>
        <p:spPr>
          <a:xfrm>
            <a:off x="317500" y="4434425"/>
            <a:ext cx="358200" cy="358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NGC 3344?</a:t>
            </a:r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body" idx="1"/>
          </p:nvPr>
        </p:nvSpPr>
        <p:spPr>
          <a:xfrm>
            <a:off x="654850" y="1381125"/>
            <a:ext cx="4762500" cy="3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300"/>
              </a:spcBef>
              <a:spcAft>
                <a:spcPts val="0"/>
              </a:spcAft>
              <a:buSzPts val="1700"/>
              <a:buChar char="✦"/>
            </a:pPr>
            <a:r>
              <a:rPr lang="en" sz="1700"/>
              <a:t>Nearby, face-on galaxy</a:t>
            </a:r>
            <a:endParaRPr sz="1700"/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spcBef>
                <a:spcPts val="300"/>
              </a:spcBef>
              <a:spcAft>
                <a:spcPts val="0"/>
              </a:spcAft>
              <a:buSzPts val="1700"/>
              <a:buChar char="✦"/>
            </a:pPr>
            <a:r>
              <a:rPr lang="en" sz="1700"/>
              <a:t>Previous work demonstrated inside-out galaxy formation</a:t>
            </a:r>
            <a:endParaRPr sz="1700"/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spcBef>
                <a:spcPts val="300"/>
              </a:spcBef>
              <a:spcAft>
                <a:spcPts val="0"/>
              </a:spcAft>
              <a:buSzPts val="1700"/>
              <a:buChar char="✦"/>
            </a:pPr>
            <a:r>
              <a:rPr lang="en" sz="1700"/>
              <a:t>Extended UV disk (Padave et. al., 2021)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Indicative of recent starburst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900"/>
          </a:p>
          <a:p>
            <a:pPr marL="457200" lvl="0" indent="-336550" algn="l" rtl="0">
              <a:spcBef>
                <a:spcPts val="300"/>
              </a:spcBef>
              <a:spcAft>
                <a:spcPts val="0"/>
              </a:spcAft>
              <a:buSzPts val="1700"/>
              <a:buChar char="✦"/>
            </a:pPr>
            <a:r>
              <a:rPr lang="en" sz="1700"/>
              <a:t>SED fitting can reveal the SFH of the galaxy</a:t>
            </a:r>
            <a:endParaRPr sz="1700"/>
          </a:p>
        </p:txBody>
      </p:sp>
      <p:pic>
        <p:nvPicPr>
          <p:cNvPr id="188" name="Google Shape;18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1225" y="888512"/>
            <a:ext cx="3121799" cy="3128324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194" name="Google Shape;194;p25"/>
          <p:cNvSpPr/>
          <p:nvPr/>
        </p:nvSpPr>
        <p:spPr>
          <a:xfrm>
            <a:off x="713229" y="2155975"/>
            <a:ext cx="1686300" cy="5826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i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rPr>
              <a:t>fluxes</a:t>
            </a:r>
            <a:endParaRPr sz="3500" i="1">
              <a:solidFill>
                <a:schemeClr val="dk1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95" name="Google Shape;195;p25"/>
          <p:cNvSpPr txBox="1"/>
          <p:nvPr/>
        </p:nvSpPr>
        <p:spPr>
          <a:xfrm>
            <a:off x="720000" y="3263075"/>
            <a:ext cx="23607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E6DFD2"/>
                </a:solidFill>
                <a:latin typeface="Montserrat"/>
                <a:ea typeface="Montserrat"/>
                <a:cs typeface="Montserrat"/>
                <a:sym typeface="Montserrat"/>
              </a:rPr>
              <a:t>Galex FUV &amp; NUV, Sloan g, r, u, &amp; i,</a:t>
            </a:r>
            <a:endParaRPr sz="1700">
              <a:solidFill>
                <a:srgbClr val="E6DFD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E6DFD2"/>
                </a:solidFill>
                <a:latin typeface="Montserrat"/>
                <a:ea typeface="Montserrat"/>
                <a:cs typeface="Montserrat"/>
                <a:sym typeface="Montserrat"/>
              </a:rPr>
              <a:t>MIPS 24 micron</a:t>
            </a:r>
            <a:endParaRPr sz="1200">
              <a:solidFill>
                <a:srgbClr val="E6DFD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720000" y="2794750"/>
            <a:ext cx="21663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rPr>
              <a:t>LBT</a:t>
            </a:r>
            <a:endParaRPr sz="2400">
              <a:solidFill>
                <a:schemeClr val="lt2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Righteous"/>
                <a:ea typeface="Righteous"/>
                <a:cs typeface="Righteous"/>
                <a:sym typeface="Righteous"/>
              </a:rPr>
              <a:t>(Large Binocular Telescope)</a:t>
            </a:r>
            <a:endParaRPr sz="1200">
              <a:solidFill>
                <a:schemeClr val="lt2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97" name="Google Shape;197;p25"/>
          <p:cNvSpPr/>
          <p:nvPr/>
        </p:nvSpPr>
        <p:spPr>
          <a:xfrm>
            <a:off x="3177075" y="2212138"/>
            <a:ext cx="2458800" cy="5826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i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rPr>
              <a:t>SED fitting</a:t>
            </a:r>
            <a:endParaRPr sz="3500" i="1">
              <a:solidFill>
                <a:schemeClr val="dk1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3159975" y="3186825"/>
            <a:ext cx="2587800" cy="11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E6DFD2"/>
                </a:solidFill>
                <a:latin typeface="Montserrat"/>
                <a:ea typeface="Montserrat"/>
                <a:cs typeface="Montserrat"/>
                <a:sym typeface="Montserrat"/>
              </a:rPr>
              <a:t>z = 0.001961, </a:t>
            </a:r>
            <a:endParaRPr sz="1700">
              <a:solidFill>
                <a:srgbClr val="E6DFD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E6DFD2"/>
                </a:solidFill>
                <a:latin typeface="Montserrat"/>
                <a:ea typeface="Montserrat"/>
                <a:cs typeface="Montserrat"/>
                <a:sym typeface="Montserrat"/>
              </a:rPr>
              <a:t>distance = 8.28 Mpc,</a:t>
            </a:r>
            <a:endParaRPr sz="1700">
              <a:solidFill>
                <a:srgbClr val="E6DFD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E6DFD2"/>
                </a:solidFill>
                <a:latin typeface="Montserrat"/>
                <a:ea typeface="Montserrat"/>
                <a:cs typeface="Montserrat"/>
                <a:sym typeface="Montserrat"/>
              </a:rPr>
              <a:t>Age, starburst, power law, metallicity, </a:t>
            </a:r>
            <a:endParaRPr sz="1700">
              <a:solidFill>
                <a:srgbClr val="E6DFD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E6DFD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3163500" y="2729675"/>
            <a:ext cx="21663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rPr>
              <a:t>Parameters</a:t>
            </a:r>
            <a:endParaRPr sz="2400">
              <a:solidFill>
                <a:schemeClr val="accent1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6093775" y="2212150"/>
            <a:ext cx="2166300" cy="5826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i="1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rPr>
              <a:t>modeling</a:t>
            </a:r>
            <a:endParaRPr sz="3500" i="1">
              <a:solidFill>
                <a:schemeClr val="dk1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6093775" y="3186825"/>
            <a:ext cx="23607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E6DFD2"/>
                </a:solidFill>
                <a:latin typeface="Montserrat"/>
                <a:ea typeface="Montserrat"/>
                <a:cs typeface="Montserrat"/>
                <a:sym typeface="Montserrat"/>
              </a:rPr>
              <a:t>Approximately 5,715,360 models run for the final combination</a:t>
            </a:r>
            <a:endParaRPr sz="1700">
              <a:solidFill>
                <a:srgbClr val="E6DFD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6093775" y="2729675"/>
            <a:ext cx="290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Righteous"/>
                <a:ea typeface="Righteous"/>
                <a:cs typeface="Righteous"/>
                <a:sym typeface="Righteous"/>
              </a:rPr>
              <a:t>SFH, Dust, etc. </a:t>
            </a:r>
            <a:endParaRPr sz="2400">
              <a:solidFill>
                <a:schemeClr val="accent2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800088" y="1640975"/>
            <a:ext cx="358200" cy="358200"/>
          </a:xfrm>
          <a:prstGeom prst="plaqu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5"/>
          <p:cNvSpPr/>
          <p:nvPr/>
        </p:nvSpPr>
        <p:spPr>
          <a:xfrm>
            <a:off x="4213788" y="1640975"/>
            <a:ext cx="358200" cy="358200"/>
          </a:xfrm>
          <a:prstGeom prst="plaqu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5"/>
          <p:cNvSpPr/>
          <p:nvPr/>
        </p:nvSpPr>
        <p:spPr>
          <a:xfrm>
            <a:off x="7865238" y="1640975"/>
            <a:ext cx="358200" cy="358200"/>
          </a:xfrm>
          <a:prstGeom prst="plaque">
            <a:avLst>
              <a:gd name="adj" fmla="val 5000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6" name="Google Shape;206;p25"/>
          <p:cNvCxnSpPr>
            <a:stCxn id="203" idx="3"/>
            <a:endCxn id="204" idx="1"/>
          </p:cNvCxnSpPr>
          <p:nvPr/>
        </p:nvCxnSpPr>
        <p:spPr>
          <a:xfrm>
            <a:off x="1158288" y="1820075"/>
            <a:ext cx="3055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25"/>
          <p:cNvCxnSpPr>
            <a:stCxn id="204" idx="3"/>
            <a:endCxn id="205" idx="1"/>
          </p:cNvCxnSpPr>
          <p:nvPr/>
        </p:nvCxnSpPr>
        <p:spPr>
          <a:xfrm>
            <a:off x="4571988" y="1820075"/>
            <a:ext cx="329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</a:t>
            </a:r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subTitle" idx="1"/>
          </p:nvPr>
        </p:nvSpPr>
        <p:spPr>
          <a:xfrm>
            <a:off x="539750" y="1440175"/>
            <a:ext cx="35772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✦"/>
            </a:pPr>
            <a:r>
              <a:rPr lang="en" sz="1700"/>
              <a:t>Best fit SED has a 𝛘² value of only 0.022</a:t>
            </a:r>
            <a:endParaRPr sz="17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✦"/>
            </a:pPr>
            <a:r>
              <a:rPr lang="en" sz="1700"/>
              <a:t>Double exponential SFH produced most accurate results</a:t>
            </a:r>
            <a:endParaRPr sz="17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✦"/>
            </a:pPr>
            <a:r>
              <a:rPr lang="en" sz="1700"/>
              <a:t>Draine 2014 Dust Emission Model fits best</a:t>
            </a:r>
            <a:endParaRPr sz="170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700"/>
          </a:p>
        </p:txBody>
      </p:sp>
      <p:pic>
        <p:nvPicPr>
          <p:cNvPr id="214" name="Google Shape;2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8175" y="978237"/>
            <a:ext cx="4694399" cy="342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 Formation History:</a:t>
            </a:r>
            <a:endParaRPr/>
          </a:p>
        </p:txBody>
      </p:sp>
      <p:sp>
        <p:nvSpPr>
          <p:cNvPr id="220" name="Google Shape;220;p27"/>
          <p:cNvSpPr txBox="1">
            <a:spLocks noGrp="1"/>
          </p:cNvSpPr>
          <p:nvPr>
            <p:ph type="subTitle" idx="1"/>
          </p:nvPr>
        </p:nvSpPr>
        <p:spPr>
          <a:xfrm>
            <a:off x="720000" y="1286000"/>
            <a:ext cx="36921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✦"/>
            </a:pPr>
            <a:r>
              <a:rPr lang="en" sz="1700"/>
              <a:t>SFH has recent spike within last 200 million years!</a:t>
            </a:r>
            <a:endParaRPr sz="17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Font typeface="Montserrat Light"/>
              <a:buChar char="✦"/>
            </a:pPr>
            <a:r>
              <a:rPr lang="en" sz="1700"/>
              <a:t>Mass: 10.6 log⁡(M</a:t>
            </a:r>
            <a:r>
              <a:rPr lang="en" sz="1000"/>
              <a:t>★</a:t>
            </a:r>
            <a:r>
              <a:rPr lang="en" sz="1700"/>
              <a:t>/M</a:t>
            </a:r>
            <a:r>
              <a:rPr lang="en" sz="1000"/>
              <a:t>☉</a:t>
            </a:r>
            <a:r>
              <a:rPr lang="en" sz="1700"/>
              <a:t>)</a:t>
            </a:r>
            <a:endParaRPr sz="17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✦"/>
            </a:pPr>
            <a:r>
              <a:rPr lang="en" sz="1700"/>
              <a:t>Age of main stellar population: 8500 Myr</a:t>
            </a:r>
            <a:endParaRPr sz="17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✦"/>
            </a:pPr>
            <a:r>
              <a:rPr lang="en" sz="1700"/>
              <a:t>Dust mass: 7.6 log⁡(𝑀</a:t>
            </a:r>
            <a:r>
              <a:rPr lang="en" sz="1000"/>
              <a:t>★</a:t>
            </a:r>
            <a:r>
              <a:rPr lang="en" sz="1700"/>
              <a:t> /𝑀</a:t>
            </a:r>
            <a:r>
              <a:rPr lang="en" sz="1000"/>
              <a:t>☉</a:t>
            </a:r>
            <a:r>
              <a:rPr lang="en" sz="1700"/>
              <a:t>)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700"/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2975" y="1286000"/>
            <a:ext cx="3903077" cy="311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&amp; Future Work:</a:t>
            </a:r>
            <a:endParaRPr/>
          </a:p>
        </p:txBody>
      </p:sp>
      <p:sp>
        <p:nvSpPr>
          <p:cNvPr id="227" name="Google Shape;227;p28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300"/>
              </a:spcBef>
              <a:spcAft>
                <a:spcPts val="0"/>
              </a:spcAft>
              <a:buSzPts val="1700"/>
              <a:buChar char="✦"/>
            </a:pPr>
            <a:r>
              <a:rPr lang="en" sz="1700"/>
              <a:t>A starburst within the last 200 Myr may corroborate evidence from Padave et al. 2021</a:t>
            </a:r>
            <a:endParaRPr sz="1700"/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spcBef>
                <a:spcPts val="300"/>
              </a:spcBef>
              <a:spcAft>
                <a:spcPts val="0"/>
              </a:spcAft>
              <a:buSzPts val="1700"/>
              <a:buChar char="✦"/>
            </a:pPr>
            <a:r>
              <a:rPr lang="en" sz="1700"/>
              <a:t>This would explain the XUV disc present in NGC 3344, but we still need to investigate what caused this burst</a:t>
            </a:r>
            <a:endParaRPr sz="1700"/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✦"/>
            </a:pPr>
            <a:r>
              <a:rPr lang="en" sz="1700"/>
              <a:t>Explore annular star formation histories of the galaxy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Examine growth of the galactic disc in detail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900"/>
          </a:p>
          <a:p>
            <a:pPr marL="457200" lvl="0" indent="-33655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✦"/>
            </a:pPr>
            <a:r>
              <a:rPr lang="en" sz="1700"/>
              <a:t>Investigate properties of the stellar associations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Unveil underlying stellar populations</a:t>
            </a:r>
            <a:endParaRPr sz="1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>
            <a:spLocks noGrp="1"/>
          </p:cNvSpPr>
          <p:nvPr>
            <p:ph type="title"/>
          </p:nvPr>
        </p:nvSpPr>
        <p:spPr>
          <a:xfrm>
            <a:off x="620250" y="1800300"/>
            <a:ext cx="60408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you.</a:t>
            </a:r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subTitle" idx="1"/>
          </p:nvPr>
        </p:nvSpPr>
        <p:spPr>
          <a:xfrm>
            <a:off x="620250" y="2280575"/>
            <a:ext cx="6930600" cy="215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Mansi Padave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Sanchayeeta Borthakur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ASU/NASA Space Grant Program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Desiree Crawl &amp; Tom Sharp</a:t>
            </a:r>
            <a:endParaRPr/>
          </a:p>
        </p:txBody>
      </p:sp>
      <p:pic>
        <p:nvPicPr>
          <p:cNvPr id="234" name="Google Shape;234;p29"/>
          <p:cNvPicPr preferRelativeResize="0"/>
          <p:nvPr/>
        </p:nvPicPr>
        <p:blipFill rotWithShape="1">
          <a:blip r:embed="rId3">
            <a:alphaModFix/>
          </a:blip>
          <a:srcRect l="4384" t="11695" r="3304" b="9706"/>
          <a:stretch/>
        </p:blipFill>
        <p:spPr>
          <a:xfrm rot="1455653">
            <a:off x="5328152" y="471217"/>
            <a:ext cx="3216904" cy="274506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c Template: Magical Night Sky MK Plan by Slidesgo">
  <a:themeElements>
    <a:clrScheme name="Simple Light">
      <a:dk1>
        <a:srgbClr val="F0E8DD"/>
      </a:dk1>
      <a:lt1>
        <a:srgbClr val="0F0F0F"/>
      </a:lt1>
      <a:dk2>
        <a:srgbClr val="FFFFFF"/>
      </a:dk2>
      <a:lt2>
        <a:srgbClr val="FF5029"/>
      </a:lt2>
      <a:accent1>
        <a:srgbClr val="00BE64"/>
      </a:accent1>
      <a:accent2>
        <a:srgbClr val="005EFE"/>
      </a:accent2>
      <a:accent3>
        <a:srgbClr val="FF8DC8"/>
      </a:accent3>
      <a:accent4>
        <a:srgbClr val="FFFFFF"/>
      </a:accent4>
      <a:accent5>
        <a:srgbClr val="FFFFFF"/>
      </a:accent5>
      <a:accent6>
        <a:srgbClr val="FFFFFF"/>
      </a:accent6>
      <a:hlink>
        <a:srgbClr val="E6DFD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On-screen Show (16:9)</PresentationFormat>
  <Paragraphs>55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Montserrat Light</vt:lpstr>
      <vt:lpstr>Righteous</vt:lpstr>
      <vt:lpstr>Nunito Light</vt:lpstr>
      <vt:lpstr>Bebas Neue</vt:lpstr>
      <vt:lpstr>Arial</vt:lpstr>
      <vt:lpstr>Montserrat</vt:lpstr>
      <vt:lpstr>Basic Template: Magical Night Sky MK Plan by Slidesgo</vt:lpstr>
      <vt:lpstr>Naomi Carl</vt:lpstr>
      <vt:lpstr>Why NGC 3344?</vt:lpstr>
      <vt:lpstr>Methodology</vt:lpstr>
      <vt:lpstr>Results:</vt:lpstr>
      <vt:lpstr>Star Formation History:</vt:lpstr>
      <vt:lpstr>Conclusions &amp; Future Work: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Naomi Carl</dc:title>
  <dc:creator>Michelle A. Coe</dc:creator>
  <cp:lastModifiedBy>Michelle A. Coe</cp:lastModifiedBy>
  <cp:revision>1</cp:revision>
  <dcterms:modified xsi:type="dcterms:W3CDTF">2024-04-09T21:41:47Z</dcterms:modified>
</cp:coreProperties>
</file>